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5" r:id="rId3"/>
    <p:sldId id="366" r:id="rId4"/>
    <p:sldId id="367" r:id="rId5"/>
    <p:sldId id="345" r:id="rId6"/>
    <p:sldId id="346" r:id="rId7"/>
    <p:sldId id="347" r:id="rId8"/>
    <p:sldId id="348" r:id="rId9"/>
    <p:sldId id="363" r:id="rId10"/>
    <p:sldId id="362" r:id="rId11"/>
    <p:sldId id="349" r:id="rId12"/>
    <p:sldId id="350" r:id="rId13"/>
    <p:sldId id="351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156" autoAdjust="0"/>
  </p:normalViewPr>
  <p:slideViewPr>
    <p:cSldViewPr>
      <p:cViewPr varScale="1">
        <p:scale>
          <a:sx n="96" d="100"/>
          <a:sy n="96" d="100"/>
        </p:scale>
        <p:origin x="15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81000" y="4419600"/>
            <a:ext cx="8077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Asociación y Dependencia de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contenido"/>
          <p:cNvSpPr>
            <a:spLocks noGrp="1"/>
          </p:cNvSpPr>
          <p:nvPr>
            <p:ph idx="1"/>
          </p:nvPr>
        </p:nvSpPr>
        <p:spPr>
          <a:xfrm>
            <a:off x="0" y="1180264"/>
            <a:ext cx="9144000" cy="56777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6096000" cy="1143000"/>
          </a:xfrm>
        </p:spPr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VITALES</a:t>
            </a:r>
            <a:endParaRPr lang="es-AR" dirty="0"/>
          </a:p>
        </p:txBody>
      </p:sp>
      <p:sp>
        <p:nvSpPr>
          <p:cNvPr id="14" name="13 Rectángulo"/>
          <p:cNvSpPr/>
          <p:nvPr/>
        </p:nvSpPr>
        <p:spPr>
          <a:xfrm>
            <a:off x="56272" y="1217528"/>
            <a:ext cx="4495800" cy="5183272"/>
          </a:xfrm>
          <a:prstGeom prst="rect">
            <a:avLst/>
          </a:prstGeom>
          <a:solidFill>
            <a:schemeClr val="tx2"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err="1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PresionArterial</a:t>
            </a:r>
            <a:endParaRPr lang="es-ES_tradnl" dirty="0" smtClean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clase&gt;&gt;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umbralMax,umbralMin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maxima,minima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PresionArterial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ma,mi:entero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obtenerMaximaMM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obtenerMinimaMM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obtenerMaximaHP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obtenerMinimaHP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().entero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obtenerPresionPulsoMM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obtenerPresionPulsoHP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alarmaHipertension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menorPulso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p:PresionArterial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):entero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equals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(</a:t>
            </a: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p:PresionArterial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):</a:t>
            </a: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boolean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toString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():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String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56272" y="1600200"/>
            <a:ext cx="44958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6272" y="2743200"/>
            <a:ext cx="44958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4642340" y="1220796"/>
            <a:ext cx="4343400" cy="4799004"/>
          </a:xfrm>
          <a:prstGeom prst="rect">
            <a:avLst/>
          </a:prstGeom>
          <a:solidFill>
            <a:schemeClr val="tx2"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 smtClean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_tradnl" dirty="0" err="1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SignosVitales</a:t>
            </a:r>
            <a:endParaRPr lang="es-ES_tradnl" dirty="0" smtClean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clase&gt;&gt;</a:t>
            </a:r>
            <a:endParaRPr lang="es-A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umbralTemp:real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atributos de instancia&gt;&gt;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</a:t>
            </a:r>
          </a:p>
          <a:p>
            <a:r>
              <a:rPr lang="es-ES_trad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</a:t>
            </a: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_tradnl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PresionArterial</a:t>
            </a:r>
            <a:endParaRPr lang="es-ES_tradn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Constructores&gt;&gt;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SignosVitales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t:real,</a:t>
            </a:r>
            <a:r>
              <a:rPr lang="es-E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PresionArterial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obtenerTemperatura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():real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obtenerPresion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  </a:t>
            </a:r>
            <a:r>
              <a:rPr lang="es-E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PresionArterial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alarma ():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equals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s:SignosVitales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toString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4642340" y="1600200"/>
            <a:ext cx="4343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642340" y="3124200"/>
            <a:ext cx="4343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2 Rectángulo"/>
          <p:cNvSpPr/>
          <p:nvPr/>
        </p:nvSpPr>
        <p:spPr>
          <a:xfrm>
            <a:off x="5562600" y="2667000"/>
            <a:ext cx="1752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Rectángulo"/>
          <p:cNvSpPr/>
          <p:nvPr/>
        </p:nvSpPr>
        <p:spPr>
          <a:xfrm>
            <a:off x="7010400" y="3467898"/>
            <a:ext cx="1752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6705600" y="4313583"/>
            <a:ext cx="1752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62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  <a:solidFill>
            <a:srgbClr val="FFFF99">
              <a:alpha val="95000"/>
            </a:srgb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/*Valores representados el milímetros de mercurio*/</a:t>
            </a:r>
          </a:p>
          <a:p>
            <a:pPr marL="0" indent="0"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</a:p>
          <a:p>
            <a:pPr marL="0" indent="0"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umbralMax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=120;</a:t>
            </a:r>
          </a:p>
          <a:p>
            <a:pPr marL="0" indent="0"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umbralMin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=80;</a:t>
            </a:r>
          </a:p>
          <a:p>
            <a:pPr marL="0" indent="0"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indent="0"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</a:t>
            </a: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marL="0" indent="0"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it-IT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PresionArterial(int ma,int </a:t>
            </a: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mi){</a:t>
            </a:r>
          </a:p>
          <a:p>
            <a:pPr marL="0" indent="0"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ma &gt; mi &gt; 0</a:t>
            </a:r>
          </a:p>
          <a:p>
            <a:pPr marL="0" indent="0"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maxima = ma;</a:t>
            </a:r>
          </a:p>
          <a:p>
            <a:pPr marL="0" indent="0"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minima = mi;</a:t>
            </a:r>
          </a:p>
          <a:p>
            <a:pPr marL="0" indent="0">
              <a:buNone/>
            </a:pPr>
            <a:r>
              <a:rPr lang="it-IT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9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obtenerMaxima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obtenerMinima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minima;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obtenerPresionPulso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maxima-minima;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String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maxima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minima;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4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868214"/>
            <a:ext cx="8229600" cy="268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La clase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AR" dirty="0"/>
              <a:t> </a:t>
            </a:r>
            <a:r>
              <a:rPr lang="es-AR" b="1" dirty="0" err="1">
                <a:solidFill>
                  <a:srgbClr val="0070C0"/>
                </a:solidFill>
              </a:rPr>
              <a:t>tieneUn</a:t>
            </a:r>
            <a:r>
              <a:rPr lang="es-AR" dirty="0"/>
              <a:t> atributo de clase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ES_tradnl" dirty="0"/>
              <a:t>La clase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ES_tradnl" dirty="0"/>
              <a:t> puede acceder a cualquiera de los miembros públicos de la clase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dirty="0"/>
              <a:t>Los atributos están </a:t>
            </a:r>
            <a:r>
              <a:rPr lang="es-ES_tradnl" b="1" dirty="0"/>
              <a:t>encapsulados</a:t>
            </a:r>
            <a:r>
              <a:rPr lang="es-ES_tradnl" dirty="0"/>
              <a:t>, no son accesibles, fuera de la clase.</a:t>
            </a:r>
            <a:endParaRPr lang="es-AR" dirty="0"/>
          </a:p>
          <a:p>
            <a:endParaRPr lang="es-AR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295400"/>
            <a:ext cx="8229600" cy="2496614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clase</a:t>
            </a:r>
            <a:endParaRPr lang="en-U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static final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umbralTemp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=38;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  <a:endParaRPr lang="en-U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float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80348" y="3276600"/>
            <a:ext cx="4444251" cy="457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295400"/>
            <a:ext cx="8229600" cy="50292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clase</a:t>
            </a:r>
            <a:endParaRPr lang="en-U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static final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umbralTemp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=38;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  <a:endParaRPr lang="en-U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float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(float t,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Requiere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&gt; 0  y p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ligada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95800" y="4231342"/>
            <a:ext cx="3276600" cy="457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9239" y="5715000"/>
            <a:ext cx="3124201" cy="457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6 Rectángulo"/>
          <p:cNvSpPr/>
          <p:nvPr/>
        </p:nvSpPr>
        <p:spPr>
          <a:xfrm>
            <a:off x="1905000" y="3124200"/>
            <a:ext cx="4419600" cy="457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41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295400"/>
            <a:ext cx="8229600" cy="52578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float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obtenerTemperatura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obtenerPresion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alarma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umbralTemp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||  		   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presion.alarmaHipertension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752600" y="3429000"/>
            <a:ext cx="2819400" cy="457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2057401" y="3886200"/>
            <a:ext cx="1523999" cy="457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2057401" y="5334000"/>
            <a:ext cx="5333999" cy="457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5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295400"/>
            <a:ext cx="8229600" cy="32766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Font typeface="Arial" pitchFamily="34" charset="0"/>
              <a:buNone/>
            </a:pP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  <a:endParaRPr lang="en-U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String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presion.toString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010437" y="2438400"/>
            <a:ext cx="1905000" cy="457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6477000" y="2859742"/>
            <a:ext cx="1905000" cy="4572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La clase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AR" dirty="0"/>
              <a:t> </a:t>
            </a:r>
            <a:r>
              <a:rPr lang="es-ES" dirty="0"/>
              <a:t>define un método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" b="1" dirty="0"/>
              <a:t>() </a:t>
            </a:r>
            <a:r>
              <a:rPr lang="es-ES" dirty="0"/>
              <a:t>que envía el mensaje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" dirty="0"/>
              <a:t>() a un objeto de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PresioArterial</a:t>
            </a:r>
            <a:r>
              <a:rPr lang="es-ES" dirty="0"/>
              <a:t>. </a:t>
            </a:r>
          </a:p>
          <a:p>
            <a:pPr marL="0" indent="0">
              <a:buNone/>
            </a:pPr>
            <a:r>
              <a:rPr lang="es-ES" dirty="0"/>
              <a:t>NO ES UNA LLAMADA RECURSIVA</a:t>
            </a:r>
            <a:r>
              <a:rPr lang="es-ES" dirty="0" smtClean="0"/>
              <a:t>.</a:t>
            </a:r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295400"/>
            <a:ext cx="8229600" cy="47244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Control{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void main (String [] a){</a:t>
            </a:r>
          </a:p>
          <a:p>
            <a:pPr marL="0" indent="0">
              <a:spcBef>
                <a:spcPts val="200"/>
              </a:spcBef>
              <a:buNone/>
            </a:pPr>
            <a:endParaRPr lang="en-US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Creación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objetos</a:t>
            </a:r>
            <a:endParaRPr lang="en-U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p6Hs= new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(95,60);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p12Hs= new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(95,60);</a:t>
            </a:r>
          </a:p>
          <a:p>
            <a:pPr marL="0" indent="0">
              <a:spcBef>
                <a:spcPts val="200"/>
              </a:spcBef>
              <a:buNone/>
            </a:pPr>
            <a:endParaRPr lang="en-U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s6Hs = new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(36.2,p6Hs);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s12Hs = new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(38,p12Hs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endParaRPr lang="en-U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(s6hs.alarma() || s12hs.alarma())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(“Estado de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alarma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515471" y="4970929"/>
            <a:ext cx="7772399" cy="97267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609600" y="3102574"/>
            <a:ext cx="1021925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p6Hs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5001876"/>
            <a:ext cx="1021925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p12Hs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811130" y="3048000"/>
            <a:ext cx="2875670" cy="834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95</a:t>
            </a:r>
          </a:p>
          <a:p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0" name="9 Conector recto de flecha"/>
          <p:cNvCxnSpPr>
            <a:stCxn id="5" idx="3"/>
            <a:endCxn id="8" idx="1"/>
          </p:cNvCxnSpPr>
          <p:nvPr/>
        </p:nvCxnSpPr>
        <p:spPr>
          <a:xfrm>
            <a:off x="1631525" y="3462614"/>
            <a:ext cx="4179605" cy="26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5811130" y="4940984"/>
            <a:ext cx="2875670" cy="834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95</a:t>
            </a:r>
          </a:p>
          <a:p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2" name="11 Conector recto de flecha"/>
          <p:cNvCxnSpPr>
            <a:stCxn id="7" idx="3"/>
            <a:endCxn id="11" idx="1"/>
          </p:cNvCxnSpPr>
          <p:nvPr/>
        </p:nvCxnSpPr>
        <p:spPr>
          <a:xfrm flipV="1">
            <a:off x="1631525" y="5358264"/>
            <a:ext cx="4179605" cy="36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 Marcador de contenido"/>
          <p:cNvSpPr txBox="1">
            <a:spLocks/>
          </p:cNvSpPr>
          <p:nvPr/>
        </p:nvSpPr>
        <p:spPr>
          <a:xfrm>
            <a:off x="304800" y="1295400"/>
            <a:ext cx="8610600" cy="9906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None/>
            </a:pPr>
            <a:r>
              <a:rPr lang="en-U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p6Hs=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(95,60);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p12Hs=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(95,60</a:t>
            </a:r>
            <a:r>
              <a:rPr lang="en-U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5822684" y="3334871"/>
            <a:ext cx="2864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5822684" y="5221942"/>
            <a:ext cx="2864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</a:t>
            </a:r>
            <a:endParaRPr lang="en-U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uadroTexto 3"/>
          <p:cNvSpPr txBox="1"/>
          <p:nvPr/>
        </p:nvSpPr>
        <p:spPr>
          <a:xfrm>
            <a:off x="1600200" y="2286000"/>
            <a:ext cx="582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 smtClean="0"/>
              <a:t>¿Por qué estudiar </a:t>
            </a:r>
          </a:p>
          <a:p>
            <a:pPr algn="ctr"/>
            <a:r>
              <a:rPr lang="es-AR" sz="3600" dirty="0" smtClean="0"/>
              <a:t>Computación en la UNS?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869726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515471" y="4970929"/>
            <a:ext cx="7772399" cy="97267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609600" y="3102574"/>
            <a:ext cx="1021925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p6Hs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5001876"/>
            <a:ext cx="1021925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p12Hs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811130" y="3048000"/>
            <a:ext cx="2875670" cy="834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95</a:t>
            </a:r>
          </a:p>
          <a:p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0" name="9 Conector recto de flecha"/>
          <p:cNvCxnSpPr>
            <a:stCxn id="5" idx="3"/>
            <a:endCxn id="8" idx="1"/>
          </p:cNvCxnSpPr>
          <p:nvPr/>
        </p:nvCxnSpPr>
        <p:spPr>
          <a:xfrm>
            <a:off x="1631525" y="3462614"/>
            <a:ext cx="4179605" cy="26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5811130" y="4940984"/>
            <a:ext cx="2875670" cy="834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95</a:t>
            </a:r>
          </a:p>
          <a:p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2" name="11 Conector recto de flecha"/>
          <p:cNvCxnSpPr>
            <a:stCxn id="7" idx="3"/>
            <a:endCxn id="11" idx="1"/>
          </p:cNvCxnSpPr>
          <p:nvPr/>
        </p:nvCxnSpPr>
        <p:spPr>
          <a:xfrm flipV="1">
            <a:off x="1631525" y="5358264"/>
            <a:ext cx="4179605" cy="36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2 Marcador de contenido"/>
          <p:cNvSpPr txBox="1">
            <a:spLocks/>
          </p:cNvSpPr>
          <p:nvPr/>
        </p:nvSpPr>
        <p:spPr>
          <a:xfrm>
            <a:off x="304800" y="1295400"/>
            <a:ext cx="8610600" cy="16002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None/>
            </a:pPr>
            <a:r>
              <a:rPr lang="en-U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p6Hs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(95,60);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p12Hs=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(95,60);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s6Hs 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(36.2,</a:t>
            </a:r>
            <a:r>
              <a:rPr 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p6Hs</a:t>
            </a:r>
            <a:r>
              <a:rPr lang="en-U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07371" y="4055467"/>
            <a:ext cx="102415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s6Hs</a:t>
            </a:r>
            <a:endParaRPr lang="es-A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157376" y="3692763"/>
            <a:ext cx="2792400" cy="12588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 =36.2</a:t>
            </a: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2157376" y="4087475"/>
            <a:ext cx="279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1647473" y="4415507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138596" y="3657600"/>
            <a:ext cx="6725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5138596" y="3657601"/>
            <a:ext cx="0" cy="111794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3571505" y="4775547"/>
            <a:ext cx="1572556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5822684" y="3334871"/>
            <a:ext cx="2864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5822684" y="5221942"/>
            <a:ext cx="2864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3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CASO DE ESTUDIO</a:t>
            </a:r>
            <a:r>
              <a:rPr lang="en-US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SIGNOS </a:t>
            </a:r>
            <a:r>
              <a:rPr lang="en-US" dirty="0"/>
              <a:t>VITALES</a:t>
            </a:r>
            <a:endParaRPr lang="es-AR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04800" y="1295400"/>
            <a:ext cx="8610600" cy="16002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None/>
            </a:pPr>
            <a:r>
              <a:rPr lang="en-U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p6Hs=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(95,60);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p12Hs=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(95,60);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s6Hs 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(36.2,p6Hs);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s12Hs = new </a:t>
            </a:r>
            <a:r>
              <a:rPr lang="en-U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n-U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(38,p12Hs</a:t>
            </a:r>
            <a:r>
              <a:rPr lang="en-U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15471" y="4970929"/>
            <a:ext cx="7772399" cy="97267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609600" y="3102574"/>
            <a:ext cx="1021925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p6Hs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09600" y="5001876"/>
            <a:ext cx="1021925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p12Hs</a:t>
            </a:r>
            <a:endParaRPr lang="es-A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811130" y="3048000"/>
            <a:ext cx="2875670" cy="834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95</a:t>
            </a:r>
          </a:p>
          <a:p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0" name="9 Conector recto de flecha"/>
          <p:cNvCxnSpPr>
            <a:stCxn id="5" idx="3"/>
            <a:endCxn id="8" idx="1"/>
          </p:cNvCxnSpPr>
          <p:nvPr/>
        </p:nvCxnSpPr>
        <p:spPr>
          <a:xfrm>
            <a:off x="1631525" y="3462614"/>
            <a:ext cx="4179605" cy="26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5811130" y="4940984"/>
            <a:ext cx="2875670" cy="834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95</a:t>
            </a:r>
          </a:p>
          <a:p>
            <a:r>
              <a:rPr lang="es-E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inima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2" name="11 Conector recto de flecha"/>
          <p:cNvCxnSpPr>
            <a:stCxn id="7" idx="3"/>
            <a:endCxn id="11" idx="1"/>
          </p:cNvCxnSpPr>
          <p:nvPr/>
        </p:nvCxnSpPr>
        <p:spPr>
          <a:xfrm flipV="1">
            <a:off x="1631525" y="5358264"/>
            <a:ext cx="4179605" cy="36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607371" y="4055467"/>
            <a:ext cx="102415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s6Hs</a:t>
            </a:r>
            <a:endParaRPr lang="es-A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157376" y="3692763"/>
            <a:ext cx="2792400" cy="12588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 =36.2</a:t>
            </a: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2157376" y="4087475"/>
            <a:ext cx="279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1647473" y="4415507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138596" y="3657600"/>
            <a:ext cx="6725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5138596" y="3657601"/>
            <a:ext cx="0" cy="111794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3571505" y="4775547"/>
            <a:ext cx="1572556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609600" y="5961896"/>
            <a:ext cx="102415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s12Hs</a:t>
            </a:r>
            <a:endParaRPr lang="es-A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159605" y="5562600"/>
            <a:ext cx="2792400" cy="12588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temperatura =38.0</a:t>
            </a:r>
          </a:p>
          <a:p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presion</a:t>
            </a:r>
            <a:endParaRPr lang="es-ES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2159605" y="5957312"/>
            <a:ext cx="279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1649702" y="6321936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140825" y="5564029"/>
            <a:ext cx="67253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V="1">
            <a:off x="5140825" y="5564030"/>
            <a:ext cx="0" cy="111794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flipH="1">
            <a:off x="3573734" y="6681976"/>
            <a:ext cx="1572556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822684" y="3334871"/>
            <a:ext cx="2864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5822684" y="5221942"/>
            <a:ext cx="2864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PROVEEDORES Y CLIENTES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/>
              <a:t>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dirty="0"/>
              <a:t> </a:t>
            </a:r>
            <a:r>
              <a:rPr lang="es-ES" b="1" u="sng" dirty="0"/>
              <a:t>brinda</a:t>
            </a:r>
            <a:r>
              <a:rPr lang="es-ES" dirty="0"/>
              <a:t> servicios que 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ES" dirty="0"/>
              <a:t> </a:t>
            </a:r>
            <a:r>
              <a:rPr lang="es-ES" b="1" u="sng" dirty="0"/>
              <a:t>usa</a:t>
            </a:r>
            <a:r>
              <a:rPr lang="es-ES" dirty="0"/>
              <a:t>. </a:t>
            </a:r>
          </a:p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/>
              <a:t>Decimos que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dirty="0"/>
              <a:t> cumple el rol de </a:t>
            </a:r>
            <a:r>
              <a:rPr lang="es-ES" b="1" dirty="0">
                <a:solidFill>
                  <a:srgbClr val="0070C0"/>
                </a:solidFill>
              </a:rPr>
              <a:t>proveedora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y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ES" dirty="0"/>
              <a:t> es su </a:t>
            </a:r>
            <a:r>
              <a:rPr lang="es-ES" b="1" dirty="0">
                <a:solidFill>
                  <a:srgbClr val="0070C0"/>
                </a:solidFill>
              </a:rPr>
              <a:t>cliente</a:t>
            </a:r>
            <a:r>
              <a:rPr lang="es-ES" dirty="0" smtClean="0"/>
              <a:t>.</a:t>
            </a:r>
          </a:p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/>
              <a:t>La clase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Control</a:t>
            </a:r>
            <a:r>
              <a:rPr lang="es-ES" dirty="0"/>
              <a:t> también </a:t>
            </a:r>
            <a:r>
              <a:rPr lang="es-ES" b="1" u="sng" dirty="0"/>
              <a:t>usa</a:t>
            </a:r>
            <a:r>
              <a:rPr lang="es-ES" dirty="0"/>
              <a:t> los servicios de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dirty="0"/>
              <a:t> y además </a:t>
            </a:r>
            <a:r>
              <a:rPr lang="es-ES" b="1" u="sng" dirty="0"/>
              <a:t>usa</a:t>
            </a:r>
            <a:r>
              <a:rPr lang="es-ES" dirty="0"/>
              <a:t> a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ES" dirty="0"/>
              <a:t>.</a:t>
            </a:r>
          </a:p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/>
              <a:t>De modo que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ES" dirty="0"/>
              <a:t> es al mismo tiempo </a:t>
            </a:r>
            <a:r>
              <a:rPr lang="es-ES" b="1" dirty="0"/>
              <a:t>cliente</a:t>
            </a:r>
            <a:r>
              <a:rPr lang="es-ES" dirty="0"/>
              <a:t> y </a:t>
            </a:r>
            <a:r>
              <a:rPr lang="es-ES" b="1" dirty="0"/>
              <a:t>proveedora</a:t>
            </a:r>
            <a:r>
              <a:rPr lang="es-ES" dirty="0"/>
              <a:t>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CONTRATO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 smtClean="0"/>
              <a:t>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ES" dirty="0"/>
              <a:t> puede implementarse conociendo </a:t>
            </a:r>
            <a:r>
              <a:rPr lang="es-ES" b="1" dirty="0"/>
              <a:t>qué</a:t>
            </a:r>
            <a:r>
              <a:rPr lang="es-ES" dirty="0"/>
              <a:t> </a:t>
            </a:r>
            <a:r>
              <a:rPr lang="es-ES" dirty="0" smtClean="0"/>
              <a:t>hace la </a:t>
            </a:r>
            <a:r>
              <a:rPr lang="es-ES" dirty="0"/>
              <a:t>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dirty="0"/>
              <a:t> , pero no </a:t>
            </a:r>
            <a:r>
              <a:rPr lang="es-ES" b="1" dirty="0"/>
              <a:t>cómo</a:t>
            </a:r>
            <a:r>
              <a:rPr lang="es-ES" dirty="0"/>
              <a:t> lo </a:t>
            </a:r>
            <a:r>
              <a:rPr lang="es-ES" dirty="0" smtClean="0"/>
              <a:t>hace.</a:t>
            </a:r>
          </a:p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/>
              <a:t>La clase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PresionArterial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 smtClean="0"/>
              <a:t>puede </a:t>
            </a:r>
            <a:r>
              <a:rPr lang="es-ES" dirty="0"/>
              <a:t>implementarse </a:t>
            </a:r>
            <a:r>
              <a:rPr lang="es-ES" dirty="0" smtClean="0"/>
              <a:t>sin saber que va a ser usada por la clase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SignosVitales</a:t>
            </a:r>
            <a:r>
              <a:rPr lang="es-ES" dirty="0" smtClean="0"/>
              <a:t>.</a:t>
            </a:r>
          </a:p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 smtClean="0"/>
              <a:t>Es decir, cada clase debe conocer los servicios que brindan sus clases proveedoras, pero no necesita conocer quienes son sus clientes. </a:t>
            </a:r>
          </a:p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/>
              <a:t>Cada clase va a ser verificada por separado y luego en conjunto con las demás clases relacionadas. </a:t>
            </a:r>
          </a:p>
          <a:p>
            <a:pPr marL="0" indent="0">
              <a:spcBef>
                <a:spcPct val="30000"/>
              </a:spcBef>
              <a:buNone/>
              <a:defRPr/>
            </a:pPr>
            <a:r>
              <a:rPr lang="es-ES" dirty="0"/>
              <a:t>Las responsabilidades establecen un </a:t>
            </a:r>
            <a:r>
              <a:rPr lang="es-ES" b="1" dirty="0">
                <a:solidFill>
                  <a:srgbClr val="0070C0"/>
                </a:solidFill>
              </a:rPr>
              <a:t>contrato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entre </a:t>
            </a:r>
            <a:r>
              <a:rPr lang="es-ES" dirty="0" smtClean="0"/>
              <a:t>una clase, sus clientes y </a:t>
            </a:r>
            <a:r>
              <a:rPr lang="es-ES" smtClean="0"/>
              <a:t>sus proveedores</a:t>
            </a:r>
            <a:r>
              <a:rPr lang="es-ES" dirty="0"/>
              <a:t>. 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s-ES" dirty="0"/>
          </a:p>
          <a:p>
            <a:pPr marL="0" indent="0">
              <a:spcBef>
                <a:spcPct val="30000"/>
              </a:spcBef>
              <a:buNone/>
              <a:defRPr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694583" y="2133599"/>
            <a:ext cx="3505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/>
          <p:cNvSpPr/>
          <p:nvPr/>
        </p:nvSpPr>
        <p:spPr>
          <a:xfrm>
            <a:off x="6447183" y="1563756"/>
            <a:ext cx="1752600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</a:t>
            </a:r>
            <a:endParaRPr lang="en-U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uadroTexto 3"/>
          <p:cNvSpPr txBox="1"/>
          <p:nvPr/>
        </p:nvSpPr>
        <p:spPr>
          <a:xfrm>
            <a:off x="723900" y="1524000"/>
            <a:ext cx="7658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 smtClean="0"/>
              <a:t>Porque los formamos para </a:t>
            </a:r>
            <a:r>
              <a:rPr lang="es-AR" sz="3600" dirty="0" smtClean="0">
                <a:solidFill>
                  <a:srgbClr val="0070C0"/>
                </a:solidFill>
              </a:rPr>
              <a:t>CREAR</a:t>
            </a:r>
          </a:p>
          <a:p>
            <a:pPr algn="ctr"/>
            <a:r>
              <a:rPr lang="es-AR" sz="3600" dirty="0" smtClean="0"/>
              <a:t> </a:t>
            </a:r>
            <a:r>
              <a:rPr lang="es-AR" sz="3600" dirty="0">
                <a:solidFill>
                  <a:srgbClr val="00B050"/>
                </a:solidFill>
              </a:rPr>
              <a:t>lo que no existe </a:t>
            </a:r>
            <a:r>
              <a:rPr lang="es-AR" sz="3600" dirty="0" smtClean="0"/>
              <a:t>y </a:t>
            </a:r>
            <a:r>
              <a:rPr lang="es-AR" sz="3600" dirty="0" smtClean="0">
                <a:solidFill>
                  <a:srgbClr val="FFC000"/>
                </a:solidFill>
              </a:rPr>
              <a:t>DESARROLLAR</a:t>
            </a:r>
            <a:r>
              <a:rPr lang="es-AR" sz="3600" dirty="0" smtClean="0"/>
              <a:t> </a:t>
            </a:r>
            <a:r>
              <a:rPr lang="es-AR" sz="4800" dirty="0">
                <a:latin typeface="Bahnschrift Condensed" panose="020B0502040204020203" pitchFamily="34" charset="0"/>
              </a:rPr>
              <a:t>soluciones</a:t>
            </a:r>
            <a:r>
              <a:rPr lang="es-AR" sz="3600" dirty="0" smtClean="0"/>
              <a:t> innovadoras para atender </a:t>
            </a:r>
            <a:r>
              <a:rPr lang="es-AR" sz="4800" dirty="0" smtClean="0">
                <a:latin typeface="Bahnschrift Condensed" panose="020B0502040204020203" pitchFamily="34" charset="0"/>
              </a:rPr>
              <a:t>problemas</a:t>
            </a:r>
            <a:r>
              <a:rPr lang="es-AR" sz="3600" dirty="0" smtClean="0"/>
              <a:t> actuales y futuros. 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21900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</a:t>
            </a:r>
            <a:endParaRPr lang="en-U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uadroTexto 3"/>
          <p:cNvSpPr txBox="1"/>
          <p:nvPr/>
        </p:nvSpPr>
        <p:spPr>
          <a:xfrm>
            <a:off x="609600" y="914400"/>
            <a:ext cx="7962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 smtClean="0"/>
              <a:t>No hay UNA materia que te enseñe a CREAR.</a:t>
            </a:r>
          </a:p>
          <a:p>
            <a:pPr algn="ctr"/>
            <a:r>
              <a:rPr lang="es-AR" sz="3600" dirty="0" smtClean="0"/>
              <a:t>No hay UNA materia en la que aprendas a ser INNOVADOR.</a:t>
            </a:r>
          </a:p>
          <a:p>
            <a:pPr algn="ctr"/>
            <a:r>
              <a:rPr lang="es-AR" sz="3600" dirty="0" smtClean="0"/>
              <a:t>Es el recorrido del plan de estudios el que promueve la formación de profesionales creativos e innovadores.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65265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6019800" cy="1143000"/>
          </a:xfrm>
        </p:spPr>
        <p:txBody>
          <a:bodyPr/>
          <a:lstStyle/>
          <a:p>
            <a:r>
              <a:rPr lang="es-AR" dirty="0" smtClean="0"/>
              <a:t>ASOCIACIÓN ENTRE CLASES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dirty="0"/>
              <a:t>En la programación orientada a objetos el punto de partida para la construcción de un sistema es un proceso de abstracción y clasificación. </a:t>
            </a:r>
          </a:p>
          <a:p>
            <a:pPr marL="114300" indent="0">
              <a:buNone/>
            </a:pPr>
            <a:r>
              <a:rPr lang="es-AR" dirty="0"/>
              <a:t>Los</a:t>
            </a:r>
            <a:r>
              <a:rPr lang="es-AR" b="1" dirty="0"/>
              <a:t> objetos de una clase</a:t>
            </a:r>
            <a:r>
              <a:rPr lang="es-AR" dirty="0"/>
              <a:t> se caracterizan por los mismos atributos y comportamiento, pero además </a:t>
            </a:r>
            <a:r>
              <a:rPr lang="es-AR" b="1" dirty="0"/>
              <a:t>comparten entre sí el mismo modo de relacionarse con objetos de otras clases</a:t>
            </a:r>
            <a:r>
              <a:rPr lang="es-AR" dirty="0"/>
              <a:t>.</a:t>
            </a:r>
          </a:p>
          <a:p>
            <a:pPr marL="114300" indent="0">
              <a:buNone/>
            </a:pPr>
            <a:r>
              <a:rPr lang="es-AR" dirty="0"/>
              <a:t>Un objeto </a:t>
            </a:r>
            <a:r>
              <a:rPr lang="es-AR" dirty="0" smtClean="0"/>
              <a:t>está </a:t>
            </a:r>
            <a:r>
              <a:rPr lang="es-AR" b="1" dirty="0" smtClean="0"/>
              <a:t>asociado</a:t>
            </a:r>
            <a:r>
              <a:rPr lang="es-AR" dirty="0" smtClean="0"/>
              <a:t> </a:t>
            </a:r>
            <a:r>
              <a:rPr lang="es-AR" dirty="0"/>
              <a:t>a otro objeto, </a:t>
            </a:r>
            <a:r>
              <a:rPr lang="es-AR" dirty="0" smtClean="0"/>
              <a:t>si </a:t>
            </a:r>
            <a:r>
              <a:rPr lang="es-AR" b="1" dirty="0" smtClean="0">
                <a:solidFill>
                  <a:srgbClr val="0070C0"/>
                </a:solidFill>
              </a:rPr>
              <a:t>tiene </a:t>
            </a:r>
            <a:r>
              <a:rPr lang="es-AR" b="1" dirty="0">
                <a:solidFill>
                  <a:srgbClr val="0070C0"/>
                </a:solidFill>
              </a:rPr>
              <a:t>un</a:t>
            </a:r>
            <a:r>
              <a:rPr lang="es-AR" dirty="0">
                <a:solidFill>
                  <a:srgbClr val="0070C0"/>
                </a:solidFill>
              </a:rPr>
              <a:t> </a:t>
            </a:r>
            <a:r>
              <a:rPr lang="es-AR" dirty="0"/>
              <a:t>atributo de su clase. </a:t>
            </a:r>
          </a:p>
          <a:p>
            <a:pPr marL="114300" indent="0">
              <a:buNone/>
            </a:pPr>
            <a:r>
              <a:rPr lang="es-AR" dirty="0"/>
              <a:t>La relación entre los objetos provoca una relación entre las clases, que se dicen </a:t>
            </a:r>
            <a:r>
              <a:rPr lang="es-AR" b="1" dirty="0"/>
              <a:t>asociadas</a:t>
            </a:r>
            <a:r>
              <a:rPr lang="es-AR" dirty="0"/>
              <a:t>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2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6553200" cy="1143000"/>
          </a:xfrm>
        </p:spPr>
        <p:txBody>
          <a:bodyPr/>
          <a:lstStyle/>
          <a:p>
            <a:r>
              <a:rPr lang="en-US" dirty="0" smtClean="0"/>
              <a:t>CASO DE ESTUDIO: </a:t>
            </a:r>
            <a:br>
              <a:rPr lang="en-US" dirty="0" smtClean="0"/>
            </a:br>
            <a:r>
              <a:rPr lang="en-US" dirty="0" smtClean="0"/>
              <a:t>SIGNOS VITALES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s-AR" i="1" dirty="0">
                <a:latin typeface="Calibri" panose="020F0502020204030204" pitchFamily="34" charset="0"/>
              </a:rPr>
              <a:t>Los </a:t>
            </a:r>
            <a:r>
              <a:rPr lang="es-AR" b="1" i="1" dirty="0">
                <a:latin typeface="Calibri" panose="020F0502020204030204" pitchFamily="34" charset="0"/>
              </a:rPr>
              <a:t>signos vitales</a:t>
            </a:r>
            <a:r>
              <a:rPr lang="es-AR" i="1" dirty="0">
                <a:latin typeface="Calibri" panose="020F0502020204030204" pitchFamily="34" charset="0"/>
              </a:rPr>
              <a:t> son medidas de variaciones fisiológicas que permiten valorar las funciones corporales básicas.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_tradnl" i="1" dirty="0">
                <a:latin typeface="Calibri" panose="020F0502020204030204" pitchFamily="34" charset="0"/>
              </a:rPr>
              <a:t>Dos de los signos vitales </a:t>
            </a:r>
            <a:r>
              <a:rPr lang="es-ES_tradnl" i="1" dirty="0" smtClean="0">
                <a:latin typeface="Calibri" panose="020F0502020204030204" pitchFamily="34" charset="0"/>
              </a:rPr>
              <a:t>son: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s-ES_tradnl" sz="2400" i="1" dirty="0" smtClean="0">
                <a:latin typeface="Calibri" panose="020F0502020204030204" pitchFamily="34" charset="0"/>
              </a:rPr>
              <a:t>la </a:t>
            </a:r>
            <a:r>
              <a:rPr lang="es-ES_tradnl" sz="2400" b="1" i="1" dirty="0">
                <a:latin typeface="Calibri" panose="020F0502020204030204" pitchFamily="34" charset="0"/>
              </a:rPr>
              <a:t>temperatura corporal </a:t>
            </a:r>
            <a:endParaRPr lang="es-ES_tradnl" sz="2400" b="1" i="1" dirty="0" smtClean="0">
              <a:latin typeface="Calibri" panose="020F0502020204030204" pitchFamily="34" charset="0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es-ES_tradnl" sz="2400" i="1" dirty="0" smtClean="0">
                <a:latin typeface="Calibri" panose="020F0502020204030204" pitchFamily="34" charset="0"/>
              </a:rPr>
              <a:t>y </a:t>
            </a:r>
            <a:r>
              <a:rPr lang="es-ES_tradnl" sz="2400" i="1" dirty="0">
                <a:latin typeface="Calibri" panose="020F0502020204030204" pitchFamily="34" charset="0"/>
              </a:rPr>
              <a:t>la </a:t>
            </a:r>
            <a:r>
              <a:rPr lang="es-ES_tradnl" sz="2400" b="1" i="1" dirty="0">
                <a:latin typeface="Calibri" panose="020F0502020204030204" pitchFamily="34" charset="0"/>
              </a:rPr>
              <a:t>presión arterial</a:t>
            </a:r>
            <a:r>
              <a:rPr lang="es-ES_tradnl" sz="2400" i="1" dirty="0">
                <a:latin typeface="Calibri" panose="020F0502020204030204" pitchFamily="34" charset="0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_tradnl" i="1" dirty="0">
                <a:latin typeface="Calibri" panose="020F0502020204030204" pitchFamily="34" charset="0"/>
              </a:rPr>
              <a:t>El profesional considera que existe un principio de alarma cuando estos valores escapan de los umbrales establecidos. </a:t>
            </a:r>
            <a:endParaRPr lang="es-AR" i="1" dirty="0">
              <a:latin typeface="Calibri" panose="020F050202020403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8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6096000" cy="1143000"/>
          </a:xfrm>
        </p:spPr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VITALES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i="1" dirty="0" smtClean="0">
                <a:latin typeface="Calibri" panose="020F0502020204030204" pitchFamily="34" charset="0"/>
              </a:rPr>
              <a:t>La </a:t>
            </a:r>
            <a:r>
              <a:rPr lang="es-AR" b="1" i="1" dirty="0" smtClean="0">
                <a:latin typeface="Calibri" panose="020F0502020204030204" pitchFamily="34" charset="0"/>
              </a:rPr>
              <a:t>presión arterial</a:t>
            </a:r>
            <a:r>
              <a:rPr lang="es-AR" i="1" dirty="0" smtClean="0">
                <a:latin typeface="Calibri" panose="020F0502020204030204" pitchFamily="34" charset="0"/>
              </a:rPr>
              <a:t> es la fuerza de presión ejercida por la sangre circulante sobre las arterias y constituye uno de los principales </a:t>
            </a:r>
            <a:r>
              <a:rPr lang="es-AR" b="1" i="1" dirty="0" smtClean="0">
                <a:latin typeface="Calibri" panose="020F0502020204030204" pitchFamily="34" charset="0"/>
              </a:rPr>
              <a:t>signos vitales </a:t>
            </a:r>
            <a:r>
              <a:rPr lang="es-AR" i="1" dirty="0" smtClean="0">
                <a:latin typeface="Calibri" panose="020F0502020204030204" pitchFamily="34" charset="0"/>
              </a:rPr>
              <a:t>de un paciente. </a:t>
            </a:r>
          </a:p>
          <a:p>
            <a:pPr marL="0" indent="0">
              <a:buNone/>
            </a:pPr>
            <a:r>
              <a:rPr lang="es-AR" i="1" dirty="0" smtClean="0">
                <a:latin typeface="Calibri" panose="020F0502020204030204" pitchFamily="34" charset="0"/>
              </a:rPr>
              <a:t>…</a:t>
            </a:r>
          </a:p>
          <a:p>
            <a:pPr marL="0" indent="0">
              <a:buNone/>
            </a:pPr>
            <a:r>
              <a:rPr lang="es-AR" i="1" dirty="0" smtClean="0">
                <a:latin typeface="Calibri" panose="020F0502020204030204" pitchFamily="34" charset="0"/>
              </a:rPr>
              <a:t>Los valores de la presión sanguínea se expresan en </a:t>
            </a:r>
            <a:r>
              <a:rPr lang="es-AR" i="1" dirty="0" err="1" smtClean="0">
                <a:latin typeface="Calibri" panose="020F0502020204030204" pitchFamily="34" charset="0"/>
              </a:rPr>
              <a:t>kilopascales</a:t>
            </a:r>
            <a:r>
              <a:rPr lang="es-AR" i="1" dirty="0" smtClean="0">
                <a:latin typeface="Calibri" panose="020F0502020204030204" pitchFamily="34" charset="0"/>
              </a:rPr>
              <a:t> (</a:t>
            </a:r>
            <a:r>
              <a:rPr lang="es-AR" i="1" dirty="0" err="1" smtClean="0">
                <a:latin typeface="Calibri" panose="020F0502020204030204" pitchFamily="34" charset="0"/>
              </a:rPr>
              <a:t>kPa</a:t>
            </a:r>
            <a:r>
              <a:rPr lang="es-AR" i="1" dirty="0" smtClean="0">
                <a:latin typeface="Calibri" panose="020F0502020204030204" pitchFamily="34" charset="0"/>
              </a:rPr>
              <a:t>) o en milímetros del mercurio (</a:t>
            </a:r>
            <a:r>
              <a:rPr lang="es-AR" i="1" dirty="0" err="1" smtClean="0">
                <a:latin typeface="Calibri" panose="020F0502020204030204" pitchFamily="34" charset="0"/>
              </a:rPr>
              <a:t>mmHg</a:t>
            </a:r>
            <a:r>
              <a:rPr lang="es-AR" i="1" dirty="0" smtClean="0">
                <a:latin typeface="Calibri" panose="020F0502020204030204" pitchFamily="34" charset="0"/>
              </a:rPr>
              <a:t>). </a:t>
            </a:r>
          </a:p>
          <a:p>
            <a:pPr marL="0" indent="0">
              <a:buNone/>
            </a:pPr>
            <a:r>
              <a:rPr lang="es-AR" i="1" dirty="0" smtClean="0">
                <a:latin typeface="Calibri" panose="020F0502020204030204" pitchFamily="34" charset="0"/>
              </a:rPr>
              <a:t>Para convertir de </a:t>
            </a:r>
            <a:r>
              <a:rPr lang="es-AR" i="1" dirty="0" err="1" smtClean="0">
                <a:latin typeface="Calibri" panose="020F0502020204030204" pitchFamily="34" charset="0"/>
              </a:rPr>
              <a:t>mmHg</a:t>
            </a:r>
            <a:r>
              <a:rPr lang="es-AR" i="1" dirty="0" smtClean="0">
                <a:latin typeface="Calibri" panose="020F0502020204030204" pitchFamily="34" charset="0"/>
              </a:rPr>
              <a:t> a </a:t>
            </a:r>
            <a:r>
              <a:rPr lang="es-AR" i="1" dirty="0" err="1" smtClean="0">
                <a:latin typeface="Calibri" panose="020F0502020204030204" pitchFamily="34" charset="0"/>
              </a:rPr>
              <a:t>kPa</a:t>
            </a:r>
            <a:r>
              <a:rPr lang="es-AR" i="1" dirty="0" smtClean="0">
                <a:latin typeface="Calibri" panose="020F0502020204030204" pitchFamily="34" charset="0"/>
              </a:rPr>
              <a:t> el valor se multiplica por 0,13.</a:t>
            </a:r>
            <a:endParaRPr lang="es-AR" dirty="0">
              <a:latin typeface="Calibri" panose="020F050202020403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contenido"/>
          <p:cNvSpPr>
            <a:spLocks noGrp="1"/>
          </p:cNvSpPr>
          <p:nvPr>
            <p:ph idx="1"/>
          </p:nvPr>
        </p:nvSpPr>
        <p:spPr>
          <a:xfrm>
            <a:off x="0" y="1180264"/>
            <a:ext cx="9144000" cy="56777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6096000" cy="1143000"/>
          </a:xfrm>
        </p:spPr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VITALES</a:t>
            </a:r>
            <a:endParaRPr lang="es-AR" dirty="0"/>
          </a:p>
        </p:txBody>
      </p:sp>
      <p:sp>
        <p:nvSpPr>
          <p:cNvPr id="14" name="13 Rectángulo"/>
          <p:cNvSpPr/>
          <p:nvPr/>
        </p:nvSpPr>
        <p:spPr>
          <a:xfrm>
            <a:off x="56272" y="1217528"/>
            <a:ext cx="4495800" cy="5183272"/>
          </a:xfrm>
          <a:prstGeom prst="rect">
            <a:avLst/>
          </a:prstGeom>
          <a:solidFill>
            <a:schemeClr val="tx2"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err="1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PresionArterial</a:t>
            </a:r>
            <a:endParaRPr lang="es-ES_tradnl" dirty="0" smtClean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clase&gt;&gt;</a:t>
            </a:r>
            <a:endParaRPr lang="es-A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umbralMax,umbralMin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  <a:endParaRPr lang="es-AR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instancia&gt;&gt;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maxima,minima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PresionArterial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ma,mi:entero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obtenerMaxima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obtenerMinima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obtenerPulso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alarmaHipertension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menorPulso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p:PresionArterial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):entero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equals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(</a:t>
            </a: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p:PresionArterial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):</a:t>
            </a: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boolean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toString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():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String</a:t>
            </a: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AR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AR" b="1" dirty="0" smtClean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AR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56272" y="1600200"/>
            <a:ext cx="44958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6272" y="2743200"/>
            <a:ext cx="44958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3 Rectángulo"/>
          <p:cNvSpPr/>
          <p:nvPr/>
        </p:nvSpPr>
        <p:spPr>
          <a:xfrm>
            <a:off x="4114800" y="2892677"/>
            <a:ext cx="3039587" cy="452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requiere </a:t>
            </a:r>
            <a:r>
              <a:rPr lang="es-ES" dirty="0" err="1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ma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 &gt;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mi &gt; 0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4120662" y="2133600"/>
            <a:ext cx="3048000" cy="609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valores 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representados en milímetros de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mercurio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24" name="2 Rectángulo"/>
          <p:cNvSpPr/>
          <p:nvPr/>
        </p:nvSpPr>
        <p:spPr>
          <a:xfrm>
            <a:off x="4106387" y="3442329"/>
            <a:ext cx="3048000" cy="5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b="1" dirty="0" err="1" smtClean="0">
                <a:solidFill>
                  <a:schemeClr val="tx1"/>
                </a:solidFill>
              </a:rPr>
              <a:t>obtenerPulso</a:t>
            </a:r>
            <a:r>
              <a:rPr lang="es-ES" b="1" dirty="0" smtClean="0">
                <a:solidFill>
                  <a:schemeClr val="tx1"/>
                </a:solidFill>
              </a:rPr>
              <a:t>():</a:t>
            </a:r>
          </a:p>
          <a:p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máxima-mínima</a:t>
            </a:r>
            <a:endParaRPr lang="es-AR" dirty="0">
              <a:solidFill>
                <a:srgbClr val="000000"/>
              </a:solidFill>
              <a:effectLst/>
              <a:latin typeface="Arial"/>
              <a:ea typeface="Batang"/>
              <a:cs typeface="Times New Roman"/>
            </a:endParaRPr>
          </a:p>
        </p:txBody>
      </p:sp>
      <p:sp>
        <p:nvSpPr>
          <p:cNvPr id="25" name="1 Rectángulo"/>
          <p:cNvSpPr/>
          <p:nvPr/>
        </p:nvSpPr>
        <p:spPr>
          <a:xfrm>
            <a:off x="4112249" y="4128129"/>
            <a:ext cx="3048000" cy="1219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b="1" dirty="0" err="1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alarmaHipertensión</a:t>
            </a:r>
            <a:r>
              <a:rPr lang="es-ES" b="1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: 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maxima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&gt;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umbralMax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 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o 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minima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&gt;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umbralMin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 </a:t>
            </a:r>
            <a:endParaRPr lang="es-AR" dirty="0">
              <a:effectLst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7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contenido"/>
          <p:cNvSpPr>
            <a:spLocks noGrp="1"/>
          </p:cNvSpPr>
          <p:nvPr>
            <p:ph idx="1"/>
          </p:nvPr>
        </p:nvSpPr>
        <p:spPr>
          <a:xfrm>
            <a:off x="0" y="1180264"/>
            <a:ext cx="9144000" cy="56777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6096000" cy="1143000"/>
          </a:xfrm>
        </p:spPr>
        <p:txBody>
          <a:bodyPr/>
          <a:lstStyle/>
          <a:p>
            <a:r>
              <a:rPr lang="en-US" dirty="0"/>
              <a:t>CASO DE ESTUDIO: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SIGNOS VITALES</a:t>
            </a:r>
            <a:endParaRPr lang="es-AR" dirty="0"/>
          </a:p>
        </p:txBody>
      </p:sp>
      <p:sp>
        <p:nvSpPr>
          <p:cNvPr id="20" name="19 Rectángulo"/>
          <p:cNvSpPr/>
          <p:nvPr/>
        </p:nvSpPr>
        <p:spPr>
          <a:xfrm>
            <a:off x="4642340" y="1220796"/>
            <a:ext cx="4343400" cy="4799004"/>
          </a:xfrm>
          <a:prstGeom prst="rect">
            <a:avLst/>
          </a:prstGeom>
          <a:solidFill>
            <a:schemeClr val="tx2">
              <a:alpha val="3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 smtClean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_tradnl" dirty="0" err="1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SignosVitales</a:t>
            </a:r>
            <a:endParaRPr lang="es-ES_tradnl" dirty="0" smtClean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&lt;&lt;atributos de clase&gt;&gt;</a:t>
            </a:r>
            <a:endParaRPr lang="es-A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umbralTemp:real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atributos de instancia&gt;&gt;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s-ES_trad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</a:t>
            </a:r>
          </a:p>
          <a:p>
            <a:r>
              <a:rPr lang="es-ES_tradnl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</a:t>
            </a:r>
            <a:r>
              <a:rPr lang="es-ES_tradn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_tradnl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PresionArterial</a:t>
            </a:r>
            <a:endParaRPr lang="es-ES_tradn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Constructores&gt;&gt;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SignosVitales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t:real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p:PresionArterial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obtenerTemperatura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():real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obtenerPresion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PresionArterial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alarma():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equals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s:SignosVitales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toString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 </a:t>
            </a:r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4642340" y="1600200"/>
            <a:ext cx="4343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642340" y="3124200"/>
            <a:ext cx="4343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3 Rectángulo"/>
          <p:cNvSpPr/>
          <p:nvPr/>
        </p:nvSpPr>
        <p:spPr>
          <a:xfrm>
            <a:off x="908538" y="2803224"/>
            <a:ext cx="3039587" cy="817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SignosVitales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t:real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p:PresionArterial </a:t>
            </a:r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requiere t &gt; 0</a:t>
            </a:r>
            <a:r>
              <a:rPr lang="en-US" dirty="0">
                <a:solidFill>
                  <a:srgbClr val="000000"/>
                </a:solidFill>
                <a:effectLst/>
                <a:ea typeface="Batang"/>
                <a:cs typeface="Times New Roman"/>
              </a:rPr>
              <a:t> </a:t>
            </a:r>
            <a:r>
              <a:rPr lang="en-US" dirty="0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 p </a:t>
            </a:r>
            <a:r>
              <a:rPr lang="en-US" dirty="0" err="1" smtClean="0">
                <a:solidFill>
                  <a:srgbClr val="000000"/>
                </a:solidFill>
                <a:effectLst/>
                <a:ea typeface="Batang"/>
                <a:cs typeface="Times New Roman"/>
              </a:rPr>
              <a:t>ligado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2" name="2 Rectángulo"/>
          <p:cNvSpPr/>
          <p:nvPr/>
        </p:nvSpPr>
        <p:spPr>
          <a:xfrm>
            <a:off x="914400" y="2044148"/>
            <a:ext cx="3048000" cy="609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valores 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representados en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grados centígrados</a:t>
            </a:r>
            <a:endParaRPr lang="es-AR" dirty="0">
              <a:effectLst/>
              <a:ea typeface="Batang"/>
              <a:cs typeface="Times New Roman"/>
            </a:endParaRPr>
          </a:p>
        </p:txBody>
      </p:sp>
      <p:sp>
        <p:nvSpPr>
          <p:cNvPr id="16" name="1 Rectángulo"/>
          <p:cNvSpPr/>
          <p:nvPr/>
        </p:nvSpPr>
        <p:spPr>
          <a:xfrm>
            <a:off x="886873" y="4343400"/>
            <a:ext cx="3048000" cy="1219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es-ES" b="1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alarma: </a:t>
            </a:r>
          </a:p>
          <a:p>
            <a:pPr algn="l">
              <a:spcAft>
                <a:spcPts val="0"/>
              </a:spcAft>
            </a:pP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alarmaHipertensión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 </a:t>
            </a:r>
            <a:r>
              <a:rPr lang="es-ES" dirty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o </a:t>
            </a:r>
            <a:r>
              <a:rPr lang="es-ES" dirty="0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temperatura&gt;</a:t>
            </a:r>
            <a:r>
              <a:rPr lang="es-ES" dirty="0" err="1" smtClean="0">
                <a:solidFill>
                  <a:srgbClr val="000000"/>
                </a:solidFill>
                <a:effectLst/>
                <a:latin typeface="Arial"/>
                <a:ea typeface="Batang"/>
                <a:cs typeface="Times New Roman"/>
              </a:rPr>
              <a:t>umbralTemp</a:t>
            </a:r>
            <a:endParaRPr lang="es-AR" dirty="0">
              <a:effectLst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236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2" grpId="0" build="allAtOnce" animBg="1"/>
      <p:bldP spid="16" grpId="0" build="allAtOnce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1235</Words>
  <Application>Microsoft Office PowerPoint</Application>
  <PresentationFormat>Presentación en pantalla (4:3)</PresentationFormat>
  <Paragraphs>303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Bahnschrift Condensed</vt:lpstr>
      <vt:lpstr>Batang</vt:lpstr>
      <vt:lpstr>Calibri</vt:lpstr>
      <vt:lpstr>Courier New</vt:lpstr>
      <vt:lpstr>Times New Roman</vt:lpstr>
      <vt:lpstr>Tema de Office</vt:lpstr>
      <vt:lpstr>INTRODUCCIÓN A LA PROGRAMACIÓN ORIENTADA A OBJETOS</vt:lpstr>
      <vt:lpstr>Presentación de PowerPoint</vt:lpstr>
      <vt:lpstr>Presentación de PowerPoint</vt:lpstr>
      <vt:lpstr>Presentación de PowerPoint</vt:lpstr>
      <vt:lpstr>ASOCIACIÓN ENTRE CLASES 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CASO DE ESTUDIO:  SIGNOS VITALES</vt:lpstr>
      <vt:lpstr>PROVEEDORES Y CLIENTES</vt:lpstr>
      <vt:lpstr>CONTRATO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Sonia V. Rueda</cp:lastModifiedBy>
  <cp:revision>117</cp:revision>
  <dcterms:created xsi:type="dcterms:W3CDTF">2015-03-04T18:37:05Z</dcterms:created>
  <dcterms:modified xsi:type="dcterms:W3CDTF">2019-08-23T13:57:25Z</dcterms:modified>
</cp:coreProperties>
</file>